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3" r:id="rId20"/>
    <p:sldId id="275" r:id="rId2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hyperlink" Target="https://docs.google.com/forms/d/1tVVEOfy5sM9W6h1MgeTVH8plUz7oE2zgqFkwFdsb0us/edit?usp=sharing" TargetMode="Externa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5" Type="http://schemas.openxmlformats.org/officeDocument/2006/relationships/hyperlink" Target="https://docs.google.com/forms/d/1tVVEOfy5sM9W6h1MgeTVH8plUz7oE2zgqFkwFdsb0us/edit?usp=sharing" TargetMode="External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1CB7C-96E5-4A5D-AA67-9E03A2952DB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444B2-9854-43DB-AFA1-CEC5CCAF603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Based on the playtest result that we received on our final build, we received a pretty good feedback. Many of our testers seem to enjoy the game, albeit they mention that there are things need improving</a:t>
          </a:r>
          <a:endParaRPr lang="en-US" dirty="0"/>
        </a:p>
      </dgm:t>
    </dgm:pt>
    <dgm:pt modelId="{A6BA08CC-233B-4653-8B80-43261C234C05}" type="parTrans" cxnId="{9A10DED6-2DFA-4C18-AF81-B62933621C05}">
      <dgm:prSet/>
      <dgm:spPr/>
      <dgm:t>
        <a:bodyPr/>
        <a:lstStyle/>
        <a:p>
          <a:endParaRPr lang="en-US"/>
        </a:p>
      </dgm:t>
    </dgm:pt>
    <dgm:pt modelId="{0E96AAD7-0ADD-477F-95CB-2F13C7CC8FC7}" type="sibTrans" cxnId="{9A10DED6-2DFA-4C18-AF81-B62933621C05}">
      <dgm:prSet/>
      <dgm:spPr/>
      <dgm:t>
        <a:bodyPr/>
        <a:lstStyle/>
        <a:p>
          <a:endParaRPr lang="en-US"/>
        </a:p>
      </dgm:t>
    </dgm:pt>
    <dgm:pt modelId="{774D33D1-F916-45BB-92C9-CED68BC66B0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Link: </a:t>
          </a:r>
          <a:r>
            <a:rPr lang="en-US" dirty="0">
              <a:hlinkClick xmlns:r="http://schemas.openxmlformats.org/officeDocument/2006/relationships" r:id="rId1"/>
            </a:rPr>
            <a:t>https://docs.google.com/forms/d/1tVVEOfy5sM9W6h1MgeTVH8plUz7oE2zgqFkwFdsb0us/edit?usp=sharing</a:t>
          </a:r>
          <a:endParaRPr lang="en-US" dirty="0"/>
        </a:p>
      </dgm:t>
    </dgm:pt>
    <dgm:pt modelId="{331DF459-E986-41FF-A2FB-EF040E1F5945}" type="parTrans" cxnId="{EEE77E2C-236D-46AF-A049-759413BB7858}">
      <dgm:prSet/>
      <dgm:spPr/>
      <dgm:t>
        <a:bodyPr/>
        <a:lstStyle/>
        <a:p>
          <a:endParaRPr lang="en-US"/>
        </a:p>
      </dgm:t>
    </dgm:pt>
    <dgm:pt modelId="{115333AB-515F-44B5-B9B8-F8FAFD8F22D3}" type="sibTrans" cxnId="{EEE77E2C-236D-46AF-A049-759413BB7858}">
      <dgm:prSet/>
      <dgm:spPr/>
      <dgm:t>
        <a:bodyPr/>
        <a:lstStyle/>
        <a:p>
          <a:endParaRPr lang="en-US"/>
        </a:p>
      </dgm:t>
    </dgm:pt>
    <dgm:pt modelId="{AAA2DE9A-8C80-4A05-B41E-64DFE9D8CA00}" type="pres">
      <dgm:prSet presAssocID="{EE61CB7C-96E5-4A5D-AA67-9E03A2952DB1}" presName="root" presStyleCnt="0">
        <dgm:presLayoutVars>
          <dgm:dir/>
          <dgm:resizeHandles val="exact"/>
        </dgm:presLayoutVars>
      </dgm:prSet>
      <dgm:spPr/>
    </dgm:pt>
    <dgm:pt modelId="{51F46294-1EF2-43CA-A5AE-F4267CE43ED1}" type="pres">
      <dgm:prSet presAssocID="{3E2444B2-9854-43DB-AFA1-CEC5CCAF6036}" presName="compNode" presStyleCnt="0"/>
      <dgm:spPr/>
    </dgm:pt>
    <dgm:pt modelId="{F53F3E7A-BA5E-4774-A0BA-90A8135D2AAE}" type="pres">
      <dgm:prSet presAssocID="{3E2444B2-9854-43DB-AFA1-CEC5CCAF6036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69D680A4-254C-4E90-9428-270F77C556E3}" type="pres">
      <dgm:prSet presAssocID="{3E2444B2-9854-43DB-AFA1-CEC5CCAF6036}" presName="spaceRect" presStyleCnt="0"/>
      <dgm:spPr/>
    </dgm:pt>
    <dgm:pt modelId="{D398E6C0-A0B5-457B-9398-7D961D65FFC6}" type="pres">
      <dgm:prSet presAssocID="{3E2444B2-9854-43DB-AFA1-CEC5CCAF6036}" presName="textRect" presStyleLbl="revTx" presStyleIdx="0" presStyleCnt="2">
        <dgm:presLayoutVars>
          <dgm:chMax val="1"/>
          <dgm:chPref val="1"/>
        </dgm:presLayoutVars>
      </dgm:prSet>
      <dgm:spPr/>
    </dgm:pt>
    <dgm:pt modelId="{0F8EAB8D-FC30-4A97-975B-01C4A64B3EDD}" type="pres">
      <dgm:prSet presAssocID="{0E96AAD7-0ADD-477F-95CB-2F13C7CC8FC7}" presName="sibTrans" presStyleCnt="0"/>
      <dgm:spPr/>
    </dgm:pt>
    <dgm:pt modelId="{BD7D1903-A97A-4E5A-AA3D-8F961BB2CAE0}" type="pres">
      <dgm:prSet presAssocID="{774D33D1-F916-45BB-92C9-CED68BC66B0B}" presName="compNode" presStyleCnt="0"/>
      <dgm:spPr/>
    </dgm:pt>
    <dgm:pt modelId="{F802EA52-0578-4B01-B16A-11872DB9D4F8}" type="pres">
      <dgm:prSet presAssocID="{774D33D1-F916-45BB-92C9-CED68BC66B0B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55979C71-0A42-4470-9EFC-E5DB8446B515}" type="pres">
      <dgm:prSet presAssocID="{774D33D1-F916-45BB-92C9-CED68BC66B0B}" presName="spaceRect" presStyleCnt="0"/>
      <dgm:spPr/>
    </dgm:pt>
    <dgm:pt modelId="{3EDF7C95-61E7-4EA0-9CC0-A7FE3BDDCA1F}" type="pres">
      <dgm:prSet presAssocID="{774D33D1-F916-45BB-92C9-CED68BC66B0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EE77E2C-236D-46AF-A049-759413BB7858}" srcId="{EE61CB7C-96E5-4A5D-AA67-9E03A2952DB1}" destId="{774D33D1-F916-45BB-92C9-CED68BC66B0B}" srcOrd="1" destOrd="0" parTransId="{331DF459-E986-41FF-A2FB-EF040E1F5945}" sibTransId="{115333AB-515F-44B5-B9B8-F8FAFD8F22D3}"/>
    <dgm:cxn modelId="{4D3D5446-00FE-46A0-96C1-E75D11D5D373}" type="presOf" srcId="{EE61CB7C-96E5-4A5D-AA67-9E03A2952DB1}" destId="{AAA2DE9A-8C80-4A05-B41E-64DFE9D8CA00}" srcOrd="0" destOrd="0" presId="urn:microsoft.com/office/officeart/2018/2/layout/IconLabelList"/>
    <dgm:cxn modelId="{9C4800C2-9854-4929-A759-B8C0CAB24A26}" type="presOf" srcId="{3E2444B2-9854-43DB-AFA1-CEC5CCAF6036}" destId="{D398E6C0-A0B5-457B-9398-7D961D65FFC6}" srcOrd="0" destOrd="0" presId="urn:microsoft.com/office/officeart/2018/2/layout/IconLabelList"/>
    <dgm:cxn modelId="{9A10DED6-2DFA-4C18-AF81-B62933621C05}" srcId="{EE61CB7C-96E5-4A5D-AA67-9E03A2952DB1}" destId="{3E2444B2-9854-43DB-AFA1-CEC5CCAF6036}" srcOrd="0" destOrd="0" parTransId="{A6BA08CC-233B-4653-8B80-43261C234C05}" sibTransId="{0E96AAD7-0ADD-477F-95CB-2F13C7CC8FC7}"/>
    <dgm:cxn modelId="{1A0703FF-27DB-4221-A9AC-D1DBDD943062}" type="presOf" srcId="{774D33D1-F916-45BB-92C9-CED68BC66B0B}" destId="{3EDF7C95-61E7-4EA0-9CC0-A7FE3BDDCA1F}" srcOrd="0" destOrd="0" presId="urn:microsoft.com/office/officeart/2018/2/layout/IconLabelList"/>
    <dgm:cxn modelId="{1D5E4F8A-B838-4107-A4A9-AB01434ED275}" type="presParOf" srcId="{AAA2DE9A-8C80-4A05-B41E-64DFE9D8CA00}" destId="{51F46294-1EF2-43CA-A5AE-F4267CE43ED1}" srcOrd="0" destOrd="0" presId="urn:microsoft.com/office/officeart/2018/2/layout/IconLabelList"/>
    <dgm:cxn modelId="{E70A5C40-9402-46E7-8D21-CA7530513DC1}" type="presParOf" srcId="{51F46294-1EF2-43CA-A5AE-F4267CE43ED1}" destId="{F53F3E7A-BA5E-4774-A0BA-90A8135D2AAE}" srcOrd="0" destOrd="0" presId="urn:microsoft.com/office/officeart/2018/2/layout/IconLabelList"/>
    <dgm:cxn modelId="{68D06243-B020-42AD-8C07-4FCDA3F9FBD2}" type="presParOf" srcId="{51F46294-1EF2-43CA-A5AE-F4267CE43ED1}" destId="{69D680A4-254C-4E90-9428-270F77C556E3}" srcOrd="1" destOrd="0" presId="urn:microsoft.com/office/officeart/2018/2/layout/IconLabelList"/>
    <dgm:cxn modelId="{9F2C43AB-275C-4439-88B4-37714C299610}" type="presParOf" srcId="{51F46294-1EF2-43CA-A5AE-F4267CE43ED1}" destId="{D398E6C0-A0B5-457B-9398-7D961D65FFC6}" srcOrd="2" destOrd="0" presId="urn:microsoft.com/office/officeart/2018/2/layout/IconLabelList"/>
    <dgm:cxn modelId="{BCF9480C-CE4B-4C52-87A4-DC35F96B2ED4}" type="presParOf" srcId="{AAA2DE9A-8C80-4A05-B41E-64DFE9D8CA00}" destId="{0F8EAB8D-FC30-4A97-975B-01C4A64B3EDD}" srcOrd="1" destOrd="0" presId="urn:microsoft.com/office/officeart/2018/2/layout/IconLabelList"/>
    <dgm:cxn modelId="{8B014070-6CD5-4D79-B845-ED03D4EBC1D8}" type="presParOf" srcId="{AAA2DE9A-8C80-4A05-B41E-64DFE9D8CA00}" destId="{BD7D1903-A97A-4E5A-AA3D-8F961BB2CAE0}" srcOrd="2" destOrd="0" presId="urn:microsoft.com/office/officeart/2018/2/layout/IconLabelList"/>
    <dgm:cxn modelId="{EEF60822-2BDB-4DAA-B521-167063ED51D0}" type="presParOf" srcId="{BD7D1903-A97A-4E5A-AA3D-8F961BB2CAE0}" destId="{F802EA52-0578-4B01-B16A-11872DB9D4F8}" srcOrd="0" destOrd="0" presId="urn:microsoft.com/office/officeart/2018/2/layout/IconLabelList"/>
    <dgm:cxn modelId="{BD7B1935-6B78-45D4-94F8-F39A7872AC6F}" type="presParOf" srcId="{BD7D1903-A97A-4E5A-AA3D-8F961BB2CAE0}" destId="{55979C71-0A42-4470-9EFC-E5DB8446B515}" srcOrd="1" destOrd="0" presId="urn:microsoft.com/office/officeart/2018/2/layout/IconLabelList"/>
    <dgm:cxn modelId="{60D95B80-8A1E-4A38-B942-1275B16C66C8}" type="presParOf" srcId="{BD7D1903-A97A-4E5A-AA3D-8F961BB2CAE0}" destId="{3EDF7C95-61E7-4EA0-9CC0-A7FE3BDDCA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67DC95-8BB7-492A-930A-841BE5A5F7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91BE2A-0399-4F93-91CA-D8BEB8DF5AD8}">
      <dgm:prSet/>
      <dgm:spPr/>
      <dgm:t>
        <a:bodyPr/>
        <a:lstStyle/>
        <a:p>
          <a:r>
            <a:rPr lang="en-GB"/>
            <a:t>Gabriel: </a:t>
          </a:r>
          <a:endParaRPr lang="en-US"/>
        </a:p>
      </dgm:t>
    </dgm:pt>
    <dgm:pt modelId="{5C7AECB0-3D9D-4B70-B37C-DC3904A98C65}" type="parTrans" cxnId="{F53C52B2-F713-4F50-A77F-5CA64CBAB97B}">
      <dgm:prSet/>
      <dgm:spPr/>
      <dgm:t>
        <a:bodyPr/>
        <a:lstStyle/>
        <a:p>
          <a:endParaRPr lang="en-US"/>
        </a:p>
      </dgm:t>
    </dgm:pt>
    <dgm:pt modelId="{8D1E182B-BF81-463B-9DCD-5CA7CA178A7C}" type="sibTrans" cxnId="{F53C52B2-F713-4F50-A77F-5CA64CBAB97B}">
      <dgm:prSet/>
      <dgm:spPr/>
      <dgm:t>
        <a:bodyPr/>
        <a:lstStyle/>
        <a:p>
          <a:endParaRPr lang="en-US"/>
        </a:p>
      </dgm:t>
    </dgm:pt>
    <dgm:pt modelId="{46E2CFD9-A306-408C-8A03-1B6C7CAB8A8D}">
      <dgm:prSet/>
      <dgm:spPr/>
      <dgm:t>
        <a:bodyPr/>
        <a:lstStyle/>
        <a:p>
          <a:r>
            <a:rPr lang="en-US" b="0" i="0"/>
            <a:t>I think that for our design goal we reached most of it except the story, due to the fact that the story takes a lot of time to implement. I am happy with most of the goals achieved except with our main character, as we didn't have time to implement a model for it, I would've also likes to work with inverse kinematics for better animations for stuff like clamping and auto-generated animations for the running and bow shooting. I am proud of the AI, as it's the first time I coded one, however I'm not really satisfied with it as it could've been much better than what it currently is if we had more time. I think we nailed the design of the world and made it feel quite nice for a game developed over the course of 5 weeks.</a:t>
          </a:r>
          <a:endParaRPr lang="en-US"/>
        </a:p>
      </dgm:t>
    </dgm:pt>
    <dgm:pt modelId="{9B022E3D-EFD5-451E-8F6A-FED7A7AAA818}" type="parTrans" cxnId="{34C4A024-FE21-4CDB-8C49-1A20D673B418}">
      <dgm:prSet/>
      <dgm:spPr/>
      <dgm:t>
        <a:bodyPr/>
        <a:lstStyle/>
        <a:p>
          <a:endParaRPr lang="en-US"/>
        </a:p>
      </dgm:t>
    </dgm:pt>
    <dgm:pt modelId="{C1CCE24A-8016-4EE5-A560-7B0B91CCEFD7}" type="sibTrans" cxnId="{34C4A024-FE21-4CDB-8C49-1A20D673B418}">
      <dgm:prSet/>
      <dgm:spPr/>
      <dgm:t>
        <a:bodyPr/>
        <a:lstStyle/>
        <a:p>
          <a:endParaRPr lang="en-US"/>
        </a:p>
      </dgm:t>
    </dgm:pt>
    <dgm:pt modelId="{C5C145D4-B7F2-4798-89D3-9F4AB1A19404}">
      <dgm:prSet/>
      <dgm:spPr/>
      <dgm:t>
        <a:bodyPr/>
        <a:lstStyle/>
        <a:p>
          <a:r>
            <a:rPr lang="en-US"/>
            <a:t>Abraham:</a:t>
          </a:r>
        </a:p>
      </dgm:t>
    </dgm:pt>
    <dgm:pt modelId="{4CFD9CE3-7982-4D54-96C7-D38A9958540C}" type="parTrans" cxnId="{72C91265-CA68-4DE4-92AB-3D13F22AD2F9}">
      <dgm:prSet/>
      <dgm:spPr/>
      <dgm:t>
        <a:bodyPr/>
        <a:lstStyle/>
        <a:p>
          <a:endParaRPr lang="en-US"/>
        </a:p>
      </dgm:t>
    </dgm:pt>
    <dgm:pt modelId="{3B3DFD68-1999-40C1-909A-0D3CE36E9DD8}" type="sibTrans" cxnId="{72C91265-CA68-4DE4-92AB-3D13F22AD2F9}">
      <dgm:prSet/>
      <dgm:spPr/>
      <dgm:t>
        <a:bodyPr/>
        <a:lstStyle/>
        <a:p>
          <a:endParaRPr lang="en-US"/>
        </a:p>
      </dgm:t>
    </dgm:pt>
    <dgm:pt modelId="{D07C30C4-3A4C-4E7C-B003-6582CFADE7BA}">
      <dgm:prSet/>
      <dgm:spPr/>
      <dgm:t>
        <a:bodyPr/>
        <a:lstStyle/>
        <a:p>
          <a:r>
            <a:rPr lang="en-US"/>
            <a:t>In my opinion, I am very satisfied with what Gabriel and I achieved in 5 weeks. I learned many things, but most importantly I learned how difficult it is to make even a simple game like this. I do believe that we achieve most of our goals. We implemented all of the desired mechanics and almost all of the sounds are implemented as well. I am especially proud with the puzzles that I created as well as the inventory system and level designs that I made for this game. This was a challenging project for me as before this course I had no experience in game development. Hence, to be able to finish this game within the desired time, I am very pleased with the result.</a:t>
          </a:r>
        </a:p>
      </dgm:t>
    </dgm:pt>
    <dgm:pt modelId="{90D77755-CCED-46F9-9ED6-03A492BE36C1}" type="parTrans" cxnId="{D60FDE64-BB2C-4361-BF5C-939D7F1DBD0A}">
      <dgm:prSet/>
      <dgm:spPr/>
      <dgm:t>
        <a:bodyPr/>
        <a:lstStyle/>
        <a:p>
          <a:endParaRPr lang="en-US"/>
        </a:p>
      </dgm:t>
    </dgm:pt>
    <dgm:pt modelId="{2B3C86E3-72F0-49F6-BBB3-A9810693DE22}" type="sibTrans" cxnId="{D60FDE64-BB2C-4361-BF5C-939D7F1DBD0A}">
      <dgm:prSet/>
      <dgm:spPr/>
      <dgm:t>
        <a:bodyPr/>
        <a:lstStyle/>
        <a:p>
          <a:endParaRPr lang="en-US"/>
        </a:p>
      </dgm:t>
    </dgm:pt>
    <dgm:pt modelId="{F8C319A4-F02C-497E-8708-FEBE24C91642}" type="pres">
      <dgm:prSet presAssocID="{9367DC95-8BB7-492A-930A-841BE5A5F7F4}" presName="linear" presStyleCnt="0">
        <dgm:presLayoutVars>
          <dgm:animLvl val="lvl"/>
          <dgm:resizeHandles val="exact"/>
        </dgm:presLayoutVars>
      </dgm:prSet>
      <dgm:spPr/>
    </dgm:pt>
    <dgm:pt modelId="{CB0C7E4E-C879-45B9-B32C-D9D08DB491F6}" type="pres">
      <dgm:prSet presAssocID="{FD91BE2A-0399-4F93-91CA-D8BEB8DF5A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D8F9E48-60FD-4ECE-8808-3293915468C0}" type="pres">
      <dgm:prSet presAssocID="{FD91BE2A-0399-4F93-91CA-D8BEB8DF5AD8}" presName="childText" presStyleLbl="revTx" presStyleIdx="0" presStyleCnt="2">
        <dgm:presLayoutVars>
          <dgm:bulletEnabled val="1"/>
        </dgm:presLayoutVars>
      </dgm:prSet>
      <dgm:spPr/>
    </dgm:pt>
    <dgm:pt modelId="{A56CED81-203E-467B-A53D-BF9F2F9EA302}" type="pres">
      <dgm:prSet presAssocID="{C5C145D4-B7F2-4798-89D3-9F4AB1A1940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8DBC89E-CBA3-4689-A03B-032C6636FC13}" type="pres">
      <dgm:prSet presAssocID="{C5C145D4-B7F2-4798-89D3-9F4AB1A1940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67EEF19-A701-47A6-A5E3-D0FD58827631}" type="presOf" srcId="{C5C145D4-B7F2-4798-89D3-9F4AB1A19404}" destId="{A56CED81-203E-467B-A53D-BF9F2F9EA302}" srcOrd="0" destOrd="0" presId="urn:microsoft.com/office/officeart/2005/8/layout/vList2"/>
    <dgm:cxn modelId="{57B9DC22-9BD2-427C-A499-CFFE5C7478F8}" type="presOf" srcId="{46E2CFD9-A306-408C-8A03-1B6C7CAB8A8D}" destId="{4D8F9E48-60FD-4ECE-8808-3293915468C0}" srcOrd="0" destOrd="0" presId="urn:microsoft.com/office/officeart/2005/8/layout/vList2"/>
    <dgm:cxn modelId="{34C4A024-FE21-4CDB-8C49-1A20D673B418}" srcId="{FD91BE2A-0399-4F93-91CA-D8BEB8DF5AD8}" destId="{46E2CFD9-A306-408C-8A03-1B6C7CAB8A8D}" srcOrd="0" destOrd="0" parTransId="{9B022E3D-EFD5-451E-8F6A-FED7A7AAA818}" sibTransId="{C1CCE24A-8016-4EE5-A560-7B0B91CCEFD7}"/>
    <dgm:cxn modelId="{6D8C2F32-E11D-4397-9DDC-C25855748CFE}" type="presOf" srcId="{9367DC95-8BB7-492A-930A-841BE5A5F7F4}" destId="{F8C319A4-F02C-497E-8708-FEBE24C91642}" srcOrd="0" destOrd="0" presId="urn:microsoft.com/office/officeart/2005/8/layout/vList2"/>
    <dgm:cxn modelId="{6F57973C-6DBC-48EA-A582-0B72F9445A15}" type="presOf" srcId="{FD91BE2A-0399-4F93-91CA-D8BEB8DF5AD8}" destId="{CB0C7E4E-C879-45B9-B32C-D9D08DB491F6}" srcOrd="0" destOrd="0" presId="urn:microsoft.com/office/officeart/2005/8/layout/vList2"/>
    <dgm:cxn modelId="{D60FDE64-BB2C-4361-BF5C-939D7F1DBD0A}" srcId="{C5C145D4-B7F2-4798-89D3-9F4AB1A19404}" destId="{D07C30C4-3A4C-4E7C-B003-6582CFADE7BA}" srcOrd="0" destOrd="0" parTransId="{90D77755-CCED-46F9-9ED6-03A492BE36C1}" sibTransId="{2B3C86E3-72F0-49F6-BBB3-A9810693DE22}"/>
    <dgm:cxn modelId="{72C91265-CA68-4DE4-92AB-3D13F22AD2F9}" srcId="{9367DC95-8BB7-492A-930A-841BE5A5F7F4}" destId="{C5C145D4-B7F2-4798-89D3-9F4AB1A19404}" srcOrd="1" destOrd="0" parTransId="{4CFD9CE3-7982-4D54-96C7-D38A9958540C}" sibTransId="{3B3DFD68-1999-40C1-909A-0D3CE36E9DD8}"/>
    <dgm:cxn modelId="{15E43993-959D-402B-B481-A430AE2FD6C4}" type="presOf" srcId="{D07C30C4-3A4C-4E7C-B003-6582CFADE7BA}" destId="{C8DBC89E-CBA3-4689-A03B-032C6636FC13}" srcOrd="0" destOrd="0" presId="urn:microsoft.com/office/officeart/2005/8/layout/vList2"/>
    <dgm:cxn modelId="{F53C52B2-F713-4F50-A77F-5CA64CBAB97B}" srcId="{9367DC95-8BB7-492A-930A-841BE5A5F7F4}" destId="{FD91BE2A-0399-4F93-91CA-D8BEB8DF5AD8}" srcOrd="0" destOrd="0" parTransId="{5C7AECB0-3D9D-4B70-B37C-DC3904A98C65}" sibTransId="{8D1E182B-BF81-463B-9DCD-5CA7CA178A7C}"/>
    <dgm:cxn modelId="{4B32F612-AA64-4D5D-A2C2-9F240E6BE44E}" type="presParOf" srcId="{F8C319A4-F02C-497E-8708-FEBE24C91642}" destId="{CB0C7E4E-C879-45B9-B32C-D9D08DB491F6}" srcOrd="0" destOrd="0" presId="urn:microsoft.com/office/officeart/2005/8/layout/vList2"/>
    <dgm:cxn modelId="{0721993D-9623-434C-81D7-453E44EB39EA}" type="presParOf" srcId="{F8C319A4-F02C-497E-8708-FEBE24C91642}" destId="{4D8F9E48-60FD-4ECE-8808-3293915468C0}" srcOrd="1" destOrd="0" presId="urn:microsoft.com/office/officeart/2005/8/layout/vList2"/>
    <dgm:cxn modelId="{2F855181-3A0B-42E5-A640-A157F77AC104}" type="presParOf" srcId="{F8C319A4-F02C-497E-8708-FEBE24C91642}" destId="{A56CED81-203E-467B-A53D-BF9F2F9EA302}" srcOrd="2" destOrd="0" presId="urn:microsoft.com/office/officeart/2005/8/layout/vList2"/>
    <dgm:cxn modelId="{E3096344-F46F-44BB-804B-AD04322E27C5}" type="presParOf" srcId="{F8C319A4-F02C-497E-8708-FEBE24C91642}" destId="{C8DBC89E-CBA3-4689-A03B-032C6636FC1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F3E7A-BA5E-4774-A0BA-90A8135D2AAE}">
      <dsp:nvSpPr>
        <dsp:cNvPr id="0" name=""/>
        <dsp:cNvSpPr/>
      </dsp:nvSpPr>
      <dsp:spPr>
        <a:xfrm>
          <a:off x="1811784" y="629373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8E6C0-A0B5-457B-9398-7D961D65FFC6}">
      <dsp:nvSpPr>
        <dsp:cNvPr id="0" name=""/>
        <dsp:cNvSpPr/>
      </dsp:nvSpPr>
      <dsp:spPr>
        <a:xfrm>
          <a:off x="645440" y="3001964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Based on the playtest result that we received on our final build, we received a pretty good feedback. Many of our testers seem to enjoy the game, albeit they mention that there are things need improving</a:t>
          </a:r>
          <a:endParaRPr lang="en-US" sz="1100" kern="1200" dirty="0"/>
        </a:p>
      </dsp:txBody>
      <dsp:txXfrm>
        <a:off x="645440" y="3001964"/>
        <a:ext cx="4241250" cy="720000"/>
      </dsp:txXfrm>
    </dsp:sp>
    <dsp:sp modelId="{F802EA52-0578-4B01-B16A-11872DB9D4F8}">
      <dsp:nvSpPr>
        <dsp:cNvPr id="0" name=""/>
        <dsp:cNvSpPr/>
      </dsp:nvSpPr>
      <dsp:spPr>
        <a:xfrm>
          <a:off x="6795253" y="629373"/>
          <a:ext cx="1908562" cy="190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F7C95-61E7-4EA0-9CC0-A7FE3BDDCA1F}">
      <dsp:nvSpPr>
        <dsp:cNvPr id="0" name=""/>
        <dsp:cNvSpPr/>
      </dsp:nvSpPr>
      <dsp:spPr>
        <a:xfrm>
          <a:off x="5628909" y="3001964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Link: </a:t>
          </a:r>
          <a:r>
            <a:rPr lang="en-US" sz="1100" kern="1200" dirty="0">
              <a:hlinkClick xmlns:r="http://schemas.openxmlformats.org/officeDocument/2006/relationships" r:id="rId5"/>
            </a:rPr>
            <a:t>https://docs.google.com/forms/d/1tVVEOfy5sM9W6h1MgeTVH8plUz7oE2zgqFkwFdsb0us/edit?usp=sharing</a:t>
          </a:r>
          <a:endParaRPr lang="en-US" sz="1100" kern="1200" dirty="0"/>
        </a:p>
      </dsp:txBody>
      <dsp:txXfrm>
        <a:off x="5628909" y="3001964"/>
        <a:ext cx="424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C7E4E-C879-45B9-B32C-D9D08DB491F6}">
      <dsp:nvSpPr>
        <dsp:cNvPr id="0" name=""/>
        <dsp:cNvSpPr/>
      </dsp:nvSpPr>
      <dsp:spPr>
        <a:xfrm>
          <a:off x="0" y="31328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Gabriel: </a:t>
          </a:r>
          <a:endParaRPr lang="en-US" sz="2200" kern="1200"/>
        </a:p>
      </dsp:txBody>
      <dsp:txXfrm>
        <a:off x="25759" y="57087"/>
        <a:ext cx="10464082" cy="476152"/>
      </dsp:txXfrm>
    </dsp:sp>
    <dsp:sp modelId="{4D8F9E48-60FD-4ECE-8808-3293915468C0}">
      <dsp:nvSpPr>
        <dsp:cNvPr id="0" name=""/>
        <dsp:cNvSpPr/>
      </dsp:nvSpPr>
      <dsp:spPr>
        <a:xfrm>
          <a:off x="0" y="558998"/>
          <a:ext cx="10515600" cy="1730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/>
            <a:t>I think that for our design goal we reached most of it except the story, due to the fact that the story takes a lot of time to implement. I am happy with most of the goals achieved except with our main character, as we didn't have time to implement a model for it, I would've also likes to work with inverse kinematics for better animations for stuff like clamping and auto-generated animations for the running and bow shooting. I am proud of the AI, as it's the first time I coded one, however I'm not really satisfied with it as it could've been much better than what it currently is if we had more time. I think we nailed the design of the world and made it feel quite nice for a game developed over the course of 5 weeks.</a:t>
          </a:r>
          <a:endParaRPr lang="en-US" sz="1700" kern="1200"/>
        </a:p>
      </dsp:txBody>
      <dsp:txXfrm>
        <a:off x="0" y="558998"/>
        <a:ext cx="10515600" cy="1730520"/>
      </dsp:txXfrm>
    </dsp:sp>
    <dsp:sp modelId="{A56CED81-203E-467B-A53D-BF9F2F9EA302}">
      <dsp:nvSpPr>
        <dsp:cNvPr id="0" name=""/>
        <dsp:cNvSpPr/>
      </dsp:nvSpPr>
      <dsp:spPr>
        <a:xfrm>
          <a:off x="0" y="2289519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Abraham:</a:t>
          </a:r>
        </a:p>
      </dsp:txBody>
      <dsp:txXfrm>
        <a:off x="25759" y="2315278"/>
        <a:ext cx="10464082" cy="476152"/>
      </dsp:txXfrm>
    </dsp:sp>
    <dsp:sp modelId="{C8DBC89E-CBA3-4689-A03B-032C6636FC13}">
      <dsp:nvSpPr>
        <dsp:cNvPr id="0" name=""/>
        <dsp:cNvSpPr/>
      </dsp:nvSpPr>
      <dsp:spPr>
        <a:xfrm>
          <a:off x="0" y="2817189"/>
          <a:ext cx="10515600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In my opinion, I am very satisfied with what Gabriel and I achieved in 5 weeks. I learned many things, but most importantly I learned how difficult it is to make even a simple game like this. I do believe that we achieve most of our goals. We implemented all of the desired mechanics and almost all of the sounds are implemented as well. I am especially proud with the puzzles that I created as well as the inventory system and level designs that I made for this game. This was a challenging project for me as before this course I had no experience in game development. Hence, to be able to finish this game within the desired time, I am very pleased with the result.</a:t>
          </a:r>
        </a:p>
      </dsp:txBody>
      <dsp:txXfrm>
        <a:off x="0" y="2817189"/>
        <a:ext cx="10515600" cy="1502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8B3B-92D4-4E41-8D58-BA5DBF69A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9BDE4-BE53-4392-943C-FE96F1E3F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4FB0D-5C56-4E91-B4CF-70B10FA9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6B54A-9155-44EB-8064-5EBCCA5B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942F2-13A4-4EAD-A0CA-354F2AD4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33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2C2A-6608-4206-AF61-759AE732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2A2AB-7C77-41DD-A980-5CA869017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BD944-1F8C-4CBE-9296-09F74D92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41E7-18E2-43DF-99F9-C6A3959CE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14ECE-10E4-4A94-B5C5-93EF1C24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644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FA878-2A19-405D-A1FC-3AFD1DEFF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416BA-ADB6-411C-B474-4A4C196A2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3DB83-8BB2-4BAE-B7BB-659FFB92E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23472-D3B4-4BAE-A5ED-2A478C98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D2E2D-D77A-4418-8C40-DECCE6D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157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ABDD-FE5D-472A-B800-26142796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606F3-8135-4BC0-99CB-09BD228D0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BBCD-ED13-48D5-AFDE-7FF51A53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BDC21-8871-4890-A917-3F300F5A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4CB41-008E-4197-A212-50CD4B19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940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D643-3C8F-4E1F-ADD1-D94D844F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FDC03-8889-47F3-ADE6-0E60F65CD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07D9-6748-46A8-A576-C506F37B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EC1C7-2385-4446-A4C4-D28F4E8B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5A0E4-574F-47F4-8D1E-102FD943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28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DC1F-04D1-41B5-BE88-5A5537BA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78F7-C407-48BF-8E87-E5E3ABCCB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5C31A-C5C8-46DD-9FF6-9F51249D0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EF9B0-CDB0-48DE-A104-EDF29BB4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4F2C8-146A-4C2A-A1E3-7110B3D5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73309-C2C4-45D7-B3C2-9A8341C6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216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AA93-3938-4237-9C8D-B06A962DC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DADE8-1DD4-45EB-8913-49E954550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E7E9B-A63C-478D-88B1-0DD12F656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FE73E-3EB8-4354-AEBD-4623BB9D8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F6994-6752-454E-9960-2579390AC5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23A39D-1D73-4484-9F3B-9FB46867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BBDBF-21A8-4129-9D69-9598DA98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81B55-1FE0-4B6D-919B-14F3059E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958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8C6E-43D2-4540-B75D-3C131DF6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3E738-B01D-4F03-A57D-B9DF2A54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C44B3-A5B2-43BC-8901-BE88BAA5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5C8AD-0B46-4D75-A3B9-94742D1D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322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04828-AAF8-4C6A-A59A-29D69EFF8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C1A91-CE5A-4AEF-B7B0-FE421160E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A909D-C23F-473A-964F-B8322BC7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95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C1D5-9362-407A-9997-948D4757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119F-6552-4CBE-82A6-36D2C0853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9920F-E967-480A-AB07-521A7111F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EFB2F-2BA5-49F5-BAE9-E39AF804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EC9EB-57EE-46F4-9097-D5DB8CBF9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1E9E1-0C9F-4D48-A55E-ADB90B8E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525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3135-1174-415F-8877-05AFA71E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A09AE7-F5BC-401A-964B-9F6C6968E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26820-856C-4C7F-9E43-6D86B74B9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E75F9-6273-4DB5-9F9C-A1989446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82967-1107-4DC4-A6D1-2A667BD1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8EF0-B1EB-46D1-B7CA-3CBDB1D7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4970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3C07C5-DB40-46A2-A2BB-38280F63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FF906-1B2A-4B27-BA90-E99FCE5DE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C8187-9050-4013-9405-D1C56464C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43B3A-80A0-4118-8B83-F1C425B5A787}" type="datetimeFigureOut">
              <a:rPr lang="en-NL" smtClean="0"/>
              <a:t>21/04/2021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98968-2EDA-4806-88B5-2D7B8469C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655A5-7683-49E8-94B7-2AC936044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024D5-D8A1-44A6-BE18-56ACD88A78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813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beliussimarjutangkus.itch.io/pilgrimage-play-test-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gitbook.com/@snechboii/s/dev-log/" TargetMode="External"/><Relationship Id="rId2" Type="http://schemas.openxmlformats.org/officeDocument/2006/relationships/hyperlink" Target="https://abraham-nataniel18.gitbook.io/your-own-game-devlo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.docx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19E904-4849-49EF-BE0E-1ACFFE577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Pilgrimage</a:t>
            </a:r>
            <a:endParaRPr lang="en-NL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3612-1C9A-4141-B751-3FF440407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8429" y="4074718"/>
            <a:ext cx="6575142" cy="68207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Group 5: </a:t>
            </a:r>
            <a:r>
              <a:rPr lang="en-US" b="0" i="0" dirty="0">
                <a:solidFill>
                  <a:schemeClr val="bg1"/>
                </a:solidFill>
                <a:effectLst/>
                <a:latin typeface="Lato Extended"/>
              </a:rPr>
              <a:t>Gabriel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Lato Extended"/>
              </a:rPr>
              <a:t>Mureşeanu</a:t>
            </a:r>
            <a:r>
              <a:rPr lang="en-US" b="0" i="0" dirty="0">
                <a:solidFill>
                  <a:schemeClr val="bg1"/>
                </a:solidFill>
                <a:effectLst/>
                <a:latin typeface="Lato Extended"/>
              </a:rPr>
              <a:t>, Abraham Nataniel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0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A63E4-C959-4303-8F23-DD2E9A86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CDAC-0007-4496-B58B-C2159E8C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red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1902652-B877-4ECE-A7B5-EF802015D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70" y="2407103"/>
            <a:ext cx="7246660" cy="40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9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A63E4-C959-4303-8F23-DD2E9A86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CDAC-0007-4496-B58B-C2159E8C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Enemy Encounter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red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F61446AD-3487-48F1-9BA9-0A7A597AC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57" y="2452171"/>
            <a:ext cx="7166686" cy="403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2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A63E4-C959-4303-8F23-DD2E9A86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CDAC-0007-4496-B58B-C2159E8C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Enemy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Behaviour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A1F9CD0-CF40-4789-B42E-4B093F993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44" y="2423998"/>
            <a:ext cx="7387536" cy="41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8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53D6C-B1DF-4132-8CF3-74445530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GB" sz="3000">
                <a:solidFill>
                  <a:schemeClr val="bg1"/>
                </a:solidFill>
              </a:rPr>
              <a:t>Level Sketches</a:t>
            </a:r>
            <a:endParaRPr lang="en-NL" sz="3000">
              <a:solidFill>
                <a:schemeClr val="bg1"/>
              </a:solidFill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BF7388F8-E7E0-4277-A8C9-3564AF6A4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These are the two initial sketches for the level design.</a:t>
            </a:r>
          </a:p>
          <a:p>
            <a:r>
              <a:rPr lang="en-US" sz="2200" dirty="0">
                <a:solidFill>
                  <a:schemeClr val="bg1"/>
                </a:solidFill>
              </a:rPr>
              <a:t>The left is the main level and the right is the HUB.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25DEFEA-AE34-4F1A-BDBD-45F70A6B7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8" y="2523915"/>
            <a:ext cx="4998720" cy="3749040"/>
          </a:xfrm>
          <a:prstGeom prst="rect">
            <a:avLst/>
          </a:prstGeom>
        </p:spPr>
      </p:pic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14367AE-5E0A-4B09-BC70-425461A92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23" y="2527997"/>
            <a:ext cx="281178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8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95E4E-9E7C-4B08-956A-6A51D34EF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Realization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018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3B32A-A90D-4580-A9D9-436D3DD8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Playable Prototypes</a:t>
            </a:r>
            <a:endParaRPr lang="en-NL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BF88-4D74-4BC5-8D5F-D1D7FE2A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2000" dirty="0"/>
              <a:t>Unfortunately since we were quite tight on our timing, we only managed to make 1 playable prototype just to show the mechanics of the game plus also the sound implementations of the game.</a:t>
            </a:r>
          </a:p>
          <a:p>
            <a:r>
              <a:rPr lang="en-GB" sz="2000" dirty="0"/>
              <a:t>Link: </a:t>
            </a:r>
            <a:r>
              <a:rPr lang="en-US" sz="1400" dirty="0">
                <a:hlinkClick r:id="rId2"/>
              </a:rPr>
              <a:t>Pilgrimage Play Test 1 by </a:t>
            </a:r>
            <a:r>
              <a:rPr lang="en-US" sz="1400" dirty="0" err="1">
                <a:hlinkClick r:id="rId2"/>
              </a:rPr>
              <a:t>ABELiusSimarjutangkus</a:t>
            </a:r>
            <a:r>
              <a:rPr lang="en-US" sz="1400" dirty="0">
                <a:hlinkClick r:id="rId2"/>
              </a:rPr>
              <a:t> (itch.io)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2316887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872B-5F18-43E4-8F95-D22DF3D2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/>
              <a:t>Sound Implementation</a:t>
            </a:r>
            <a:endParaRPr lang="en-NL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2C93790-D8EA-459E-99CC-B599ED58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sz="1700"/>
              <a:t>Our initial sound design challenge was: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700"/>
              <a:t>Footsteps, enemy, and bow sounds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700"/>
              <a:t>Atmospheric sounds (Both in Seliana and Valaris)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700"/>
              <a:t>Background music</a:t>
            </a:r>
          </a:p>
          <a:p>
            <a:r>
              <a:rPr lang="en-GB" sz="1700"/>
              <a:t>The outcome is as such:</a:t>
            </a:r>
          </a:p>
          <a:p>
            <a:pPr lvl="1"/>
            <a:r>
              <a:rPr lang="en-GB" sz="1700"/>
              <a:t>For the first challenge, we managed to implement it and we are quite happy with the results.</a:t>
            </a:r>
          </a:p>
          <a:p>
            <a:pPr lvl="1"/>
            <a:r>
              <a:rPr lang="en-GB" sz="1700"/>
              <a:t>For the second challenge, we also managed to implement it so that our world feels more lively and natural, hence we are happy about the results.</a:t>
            </a:r>
          </a:p>
          <a:p>
            <a:pPr lvl="1"/>
            <a:r>
              <a:rPr lang="en-GB" sz="1700"/>
              <a:t>For the third challenge, we did implement it, but decided to go against it because it clashes with our atmospheric sounds.</a:t>
            </a:r>
          </a:p>
        </p:txBody>
      </p:sp>
      <p:pic>
        <p:nvPicPr>
          <p:cNvPr id="33" name="Picture 4" descr="Audio sound board">
            <a:extLst>
              <a:ext uri="{FF2B5EF4-FFF2-40B4-BE49-F238E27FC236}">
                <a16:creationId xmlns:a16="http://schemas.microsoft.com/office/drawing/2014/main" id="{59FC4EA8-6B4F-45FF-A572-2504EE1EA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30" r="1535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1E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966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3D793-1A64-45E0-B8AA-BBA8932F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70332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4CBF-572B-4F0C-B624-D47AE116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 and </a:t>
            </a:r>
            <a:r>
              <a:rPr lang="en-GB"/>
              <a:t>Technical Validation</a:t>
            </a:r>
            <a:endParaRPr lang="en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3FDA53-2992-47ED-A61E-B96DC9B50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825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265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252D-2777-4DB3-89B5-B0BED656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Devlog</a:t>
            </a:r>
            <a:r>
              <a:rPr lang="en-GB" dirty="0"/>
              <a:t> links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056BF-FE7F-42E8-9435-5DD3BF6A3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Abraham: </a:t>
            </a:r>
            <a:r>
              <a:rPr lang="en-US" b="0" i="0" dirty="0">
                <a:solidFill>
                  <a:srgbClr val="242A31"/>
                </a:solidFill>
                <a:effectLst/>
                <a:latin typeface="Roboto"/>
                <a:hlinkClick r:id="rId2"/>
              </a:rPr>
              <a:t>https://abraham-nataniel18.gitbook.io/your-own-game-devlog/</a:t>
            </a:r>
            <a:endParaRPr lang="en-US" b="0" i="0" dirty="0">
              <a:solidFill>
                <a:srgbClr val="242A31"/>
              </a:solidFill>
              <a:effectLst/>
              <a:latin typeface="Roboto"/>
            </a:endParaRPr>
          </a:p>
          <a:p>
            <a:r>
              <a:rPr lang="en-US" dirty="0">
                <a:solidFill>
                  <a:srgbClr val="242A31"/>
                </a:solidFill>
                <a:latin typeface="Roboto"/>
              </a:rPr>
              <a:t>Gabriel: </a:t>
            </a:r>
            <a:r>
              <a:rPr lang="en-US" b="0" i="0" u="none" strike="noStrike" dirty="0">
                <a:effectLst/>
                <a:latin typeface="Whitney"/>
                <a:hlinkClick r:id="rId3" tooltip="https://app.gitbook.com/@snechboii/s/dev-log/"/>
              </a:rPr>
              <a:t>https://app.gitbook.com/@snechboii/s/dev-log/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342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A3907-B15A-4323-90A4-47A01EEA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GB" sz="4000">
                <a:solidFill>
                  <a:srgbClr val="FFFFFF"/>
                </a:solidFill>
              </a:rPr>
              <a:t>Design Challenge</a:t>
            </a:r>
            <a:endParaRPr lang="en-NL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E25BC-8C2D-448C-BFCD-8389496D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GB" sz="2000">
                <a:solidFill>
                  <a:srgbClr val="000000"/>
                </a:solidFill>
              </a:rPr>
              <a:t>Our Design Challenge was to make a 3D adventure/platformer game that focuses on the exploration aspect of the world, where we encourage players to explore the world and make the world engaging as well.</a:t>
            </a:r>
            <a:endParaRPr lang="en-NL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26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AD44-C8C1-4BE3-98AB-9193B4F7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Reflection</a:t>
            </a:r>
            <a:endParaRPr lang="en-NL" dirty="0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92F98C22-5DD3-4B69-BB42-35AFC4932A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19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EDA6CC-4D20-435A-B5C6-9BED077C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0682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A7C81-EFA9-4840-A9F8-81421602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Game Research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644AD-476F-44C0-BC7E-F86EA70EE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GB" sz="2400">
                <a:solidFill>
                  <a:srgbClr val="000000"/>
                </a:solidFill>
              </a:rPr>
              <a:t>As for the inspiration of the game, The Last Guardian and Journey were big inspirations in the making of our game</a:t>
            </a:r>
          </a:p>
          <a:p>
            <a:r>
              <a:rPr lang="en-GB" sz="2400">
                <a:solidFill>
                  <a:srgbClr val="000000"/>
                </a:solidFill>
              </a:rPr>
              <a:t>The idea was to make the game with similar style but make it First-Person and more complex movement system.</a:t>
            </a:r>
            <a:endParaRPr lang="en-NL" sz="2400">
              <a:solidFill>
                <a:srgbClr val="000000"/>
              </a:solidFill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22D0D73-0C4D-4B7E-A8F7-2A5744543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79" y="4524491"/>
            <a:ext cx="3634242" cy="2044261"/>
          </a:xfrm>
          <a:prstGeom prst="rect">
            <a:avLst/>
          </a:prstGeom>
        </p:spPr>
      </p:pic>
      <p:pic>
        <p:nvPicPr>
          <p:cNvPr id="11" name="Picture 10" descr="A picture containing text, ocean floor&#10;&#10;Description automatically generated">
            <a:extLst>
              <a:ext uri="{FF2B5EF4-FFF2-40B4-BE49-F238E27FC236}">
                <a16:creationId xmlns:a16="http://schemas.microsoft.com/office/drawing/2014/main" id="{072D0C9F-AAE0-4D13-9A1A-7155185C0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05" y="289248"/>
            <a:ext cx="3382421" cy="19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4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70318-D61E-47EE-B122-EA9722CB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Protoypes</a:t>
            </a:r>
            <a:endParaRPr lang="en-NL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5711-3E97-45AB-B1A5-D11963975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641" y="338328"/>
            <a:ext cx="5029200" cy="1773936"/>
          </a:xfrm>
        </p:spPr>
        <p:txBody>
          <a:bodyPr anchor="ctr">
            <a:normAutofit/>
          </a:bodyPr>
          <a:lstStyle/>
          <a:p>
            <a:r>
              <a:rPr lang="en-GB" sz="1800" dirty="0">
                <a:solidFill>
                  <a:srgbClr val="FFFFFF"/>
                </a:solidFill>
              </a:rPr>
              <a:t>In designing the game, we resorted to the very basic: paper </a:t>
            </a:r>
            <a:r>
              <a:rPr lang="en-GB" sz="1800" dirty="0" err="1">
                <a:solidFill>
                  <a:srgbClr val="FFFFFF"/>
                </a:solidFill>
              </a:rPr>
              <a:t>protoyping</a:t>
            </a:r>
            <a:r>
              <a:rPr lang="en-GB" sz="1800" dirty="0">
                <a:solidFill>
                  <a:srgbClr val="FFFFFF"/>
                </a:solidFill>
              </a:rPr>
              <a:t>, to </a:t>
            </a:r>
            <a:r>
              <a:rPr lang="en-GB" sz="1800" dirty="0" err="1">
                <a:solidFill>
                  <a:srgbClr val="FFFFFF"/>
                </a:solidFill>
              </a:rPr>
              <a:t>vizualize</a:t>
            </a:r>
            <a:r>
              <a:rPr lang="en-GB" sz="1800" dirty="0">
                <a:solidFill>
                  <a:srgbClr val="FFFFFF"/>
                </a:solidFill>
              </a:rPr>
              <a:t> all of our Ideas.</a:t>
            </a:r>
          </a:p>
          <a:p>
            <a:r>
              <a:rPr lang="en-GB" sz="1800" dirty="0">
                <a:solidFill>
                  <a:srgbClr val="FFFFFF"/>
                </a:solidFill>
              </a:rPr>
              <a:t>After We finished the </a:t>
            </a:r>
            <a:r>
              <a:rPr lang="en-GB" sz="1800" dirty="0" err="1">
                <a:solidFill>
                  <a:srgbClr val="FFFFFF"/>
                </a:solidFill>
              </a:rPr>
              <a:t>protoyping</a:t>
            </a:r>
            <a:r>
              <a:rPr lang="en-GB" sz="1800" dirty="0">
                <a:solidFill>
                  <a:srgbClr val="FFFFFF"/>
                </a:solidFill>
              </a:rPr>
              <a:t>, we began designing our </a:t>
            </a:r>
            <a:r>
              <a:rPr lang="en-GB" sz="1800" dirty="0" err="1">
                <a:solidFill>
                  <a:srgbClr val="FFFFFF"/>
                </a:solidFill>
              </a:rPr>
              <a:t>protoypes</a:t>
            </a:r>
            <a:r>
              <a:rPr lang="en-GB" sz="1800" dirty="0">
                <a:solidFill>
                  <a:srgbClr val="FFFFFF"/>
                </a:solidFill>
              </a:rPr>
              <a:t> in unity.</a:t>
            </a:r>
            <a:endParaRPr lang="en-NL" sz="1800" dirty="0">
              <a:solidFill>
                <a:srgbClr val="FFFFFF"/>
              </a:solidFill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70F6122-9823-4EA9-AEAB-1D40E3588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39" y="3032449"/>
            <a:ext cx="4145280" cy="3108960"/>
          </a:xfrm>
          <a:prstGeom prst="rect">
            <a:avLst/>
          </a:prstGeom>
        </p:spPr>
      </p:pic>
      <p:pic>
        <p:nvPicPr>
          <p:cNvPr id="5" name="Picture 4" descr="A red rectangl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844842-C75D-4D54-A187-6EFED9AA9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41" y="3131738"/>
            <a:ext cx="5166360" cy="29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4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77D841-B884-46CD-9527-780F4938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75806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419C5-8FA0-4D94-B0EA-2EAF2BB9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3" y="962166"/>
            <a:ext cx="3103808" cy="4421876"/>
          </a:xfrm>
        </p:spPr>
        <p:txBody>
          <a:bodyPr anchor="t">
            <a:normAutofit/>
          </a:bodyPr>
          <a:lstStyle/>
          <a:p>
            <a:pPr algn="r"/>
            <a:r>
              <a:rPr lang="en-GB" sz="4000"/>
              <a:t>Design Documents</a:t>
            </a:r>
            <a:endParaRPr lang="en-N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33D77-6ADC-4E45-AB21-CFFC49E23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929" y="962167"/>
            <a:ext cx="6858113" cy="4743174"/>
          </a:xfrm>
        </p:spPr>
        <p:txBody>
          <a:bodyPr anchor="t">
            <a:normAutofit/>
          </a:bodyPr>
          <a:lstStyle/>
          <a:p>
            <a:r>
              <a:rPr lang="en-GB" sz="2000"/>
              <a:t>We made two Game Design documents:</a:t>
            </a:r>
          </a:p>
          <a:p>
            <a:pPr lvl="1"/>
            <a:r>
              <a:rPr lang="en-GB" sz="2000"/>
              <a:t>Pilgrimage Concept Design (1-page Game Design Document)</a:t>
            </a:r>
          </a:p>
          <a:p>
            <a:pPr lvl="1"/>
            <a:r>
              <a:rPr lang="en-GB" sz="2000"/>
              <a:t>10-page Game Design Document</a:t>
            </a:r>
            <a:endParaRPr lang="en-NL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ED511B9-2906-4ED9-A91B-B10004D85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027807"/>
              </p:ext>
            </p:extLst>
          </p:nvPr>
        </p:nvGraphicFramePr>
        <p:xfrm>
          <a:off x="2846334" y="2721165"/>
          <a:ext cx="2047890" cy="317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731425" imgH="8875547" progId="Word.Document.12">
                  <p:embed/>
                </p:oleObj>
              </mc:Choice>
              <mc:Fallback>
                <p:oleObj name="Document" r:id="rId2" imgW="5731425" imgH="88755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46334" y="2721165"/>
                        <a:ext cx="2047890" cy="3171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B7A756-6BFC-48F2-B6B0-F5E43A0A7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962182"/>
              </p:ext>
            </p:extLst>
          </p:nvPr>
        </p:nvGraphicFramePr>
        <p:xfrm>
          <a:off x="6673705" y="2636814"/>
          <a:ext cx="2671961" cy="3162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7030065" progId="Word.Document.12">
                  <p:embed/>
                </p:oleObj>
              </mc:Choice>
              <mc:Fallback>
                <p:oleObj name="Document" r:id="rId4" imgW="5940848" imgH="70300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3705" y="2636814"/>
                        <a:ext cx="2671961" cy="3162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502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A63E4-C959-4303-8F23-DD2E9A86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CDAC-0007-4496-B58B-C2159E8C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Movement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red rectangl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8662648-845C-4FB6-81B7-C309DEA67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52" y="2427541"/>
            <a:ext cx="709639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1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A63E4-C959-4303-8F23-DD2E9A86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CDAC-0007-4496-B58B-C2159E8C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Puzzle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red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376DF9FF-2C4C-4550-B689-BA935F377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68" y="2302697"/>
            <a:ext cx="7602863" cy="42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3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740</Words>
  <Application>Microsoft Office PowerPoint</Application>
  <PresentationFormat>Widescreen</PresentationFormat>
  <Paragraphs>54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Lato Extended</vt:lpstr>
      <vt:lpstr>Roboto</vt:lpstr>
      <vt:lpstr>Whitney</vt:lpstr>
      <vt:lpstr>Office Theme</vt:lpstr>
      <vt:lpstr>Document</vt:lpstr>
      <vt:lpstr>Pilgrimage</vt:lpstr>
      <vt:lpstr>Design Challenge</vt:lpstr>
      <vt:lpstr>Analysis</vt:lpstr>
      <vt:lpstr>Game Research</vt:lpstr>
      <vt:lpstr>Protoypes</vt:lpstr>
      <vt:lpstr>Design</vt:lpstr>
      <vt:lpstr>Design Documents</vt:lpstr>
      <vt:lpstr>Prototype Designs</vt:lpstr>
      <vt:lpstr>Prototype Designs</vt:lpstr>
      <vt:lpstr>Prototype Designs</vt:lpstr>
      <vt:lpstr>Prototype Designs</vt:lpstr>
      <vt:lpstr>Prototype Designs</vt:lpstr>
      <vt:lpstr>Level Sketches</vt:lpstr>
      <vt:lpstr>Realization</vt:lpstr>
      <vt:lpstr>Playable Prototypes</vt:lpstr>
      <vt:lpstr>Sound Implementation</vt:lpstr>
      <vt:lpstr>Validation</vt:lpstr>
      <vt:lpstr>Insights and Technical Validation</vt:lpstr>
      <vt:lpstr>Devlog links</vt:lpstr>
      <vt:lpstr>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Pilgrimage</dc:title>
  <dc:creator>Abraham Nataniel</dc:creator>
  <cp:lastModifiedBy>Abraham Nataniel</cp:lastModifiedBy>
  <cp:revision>18</cp:revision>
  <dcterms:created xsi:type="dcterms:W3CDTF">2021-04-21T12:53:33Z</dcterms:created>
  <dcterms:modified xsi:type="dcterms:W3CDTF">2021-04-21T19:55:47Z</dcterms:modified>
</cp:coreProperties>
</file>